
<file path=[Content_Types].xml><?xml version="1.0" encoding="utf-8"?>
<Types xmlns="http://schemas.openxmlformats.org/package/2006/content-types">
  <Default Extension="bmp" ContentType="image/bmp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97" r:id="rId5"/>
    <p:sldId id="261" r:id="rId6"/>
    <p:sldId id="300" r:id="rId7"/>
    <p:sldId id="306" r:id="rId8"/>
    <p:sldId id="304" r:id="rId9"/>
    <p:sldId id="303" r:id="rId10"/>
    <p:sldId id="302" r:id="rId11"/>
    <p:sldId id="2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fortaa Medium" panose="020B0604020202020204" charset="0"/>
      <p:regular r:id="rId20"/>
      <p:bold r:id="rId21"/>
    </p:embeddedFont>
    <p:embeddedFont>
      <p:font typeface="Prompt" panose="00000500000000000000" pitchFamily="2" charset="-34"/>
      <p:regular r:id="rId22"/>
      <p:bold r:id="rId23"/>
      <p:italic r:id="rId24"/>
      <p:boldItalic r:id="rId25"/>
    </p:embeddedFont>
    <p:embeddedFont>
      <p:font typeface="Prompt SemiBold" panose="00000700000000000000" pitchFamily="2" charset="-34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D688E-001A-479E-8E8E-52323A006750}">
  <a:tblStyle styleId="{F32D688E-001A-479E-8E8E-52323A006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910186d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910186d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6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72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32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910187307_0_27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910187307_0_27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99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910187307_0_27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910187307_0_27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37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8800" y="177444"/>
            <a:ext cx="8786400" cy="4788613"/>
            <a:chOff x="178925" y="178400"/>
            <a:chExt cx="8786400" cy="4788613"/>
          </a:xfrm>
        </p:grpSpPr>
        <p:sp>
          <p:nvSpPr>
            <p:cNvPr id="10" name="Google Shape;10;p2"/>
            <p:cNvSpPr/>
            <p:nvPr/>
          </p:nvSpPr>
          <p:spPr>
            <a:xfrm>
              <a:off x="178925" y="178400"/>
              <a:ext cx="8786275" cy="4788575"/>
            </a:xfrm>
            <a:custGeom>
              <a:avLst/>
              <a:gdLst/>
              <a:ahLst/>
              <a:cxnLst/>
              <a:rect l="l" t="t" r="r" b="b"/>
              <a:pathLst>
                <a:path w="351451" h="191543" extrusionOk="0">
                  <a:moveTo>
                    <a:pt x="351451" y="0"/>
                  </a:moveTo>
                  <a:lnTo>
                    <a:pt x="0" y="0"/>
                  </a:lnTo>
                  <a:lnTo>
                    <a:pt x="0" y="191462"/>
                  </a:lnTo>
                  <a:lnTo>
                    <a:pt x="300997" y="191543"/>
                  </a:lnTo>
                  <a:lnTo>
                    <a:pt x="351451" y="1281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 amt="60000"/>
            </a:blip>
            <a:srcRect t="5814" b="5814"/>
            <a:stretch/>
          </p:blipFill>
          <p:spPr>
            <a:xfrm rot="10800000" flipH="1">
              <a:off x="178925" y="178413"/>
              <a:ext cx="8786400" cy="4788600"/>
            </a:xfrm>
            <a:prstGeom prst="snip1Rect">
              <a:avLst>
                <a:gd name="adj" fmla="val 26105"/>
              </a:avLst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l="690" r="700"/>
            <a:stretch/>
          </p:blipFill>
          <p:spPr>
            <a:xfrm>
              <a:off x="7355316" y="3374393"/>
              <a:ext cx="1609770" cy="15906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490700"/>
            <a:ext cx="7717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177000"/>
            <a:ext cx="4757400" cy="47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 flipH="1">
            <a:off x="178600" y="177225"/>
            <a:ext cx="8786700" cy="4789200"/>
            <a:chOff x="178600" y="177225"/>
            <a:chExt cx="8786700" cy="4789200"/>
          </a:xfrm>
        </p:grpSpPr>
        <p:sp>
          <p:nvSpPr>
            <p:cNvPr id="118" name="Google Shape;118;p17"/>
            <p:cNvSpPr/>
            <p:nvPr/>
          </p:nvSpPr>
          <p:spPr>
            <a:xfrm flipH="1">
              <a:off x="178713" y="177225"/>
              <a:ext cx="8786575" cy="4789050"/>
            </a:xfrm>
            <a:custGeom>
              <a:avLst/>
              <a:gdLst/>
              <a:ahLst/>
              <a:cxnLst/>
              <a:rect l="l" t="t" r="r" b="b"/>
              <a:pathLst>
                <a:path w="351463" h="191562" extrusionOk="0">
                  <a:moveTo>
                    <a:pt x="41" y="0"/>
                  </a:moveTo>
                  <a:lnTo>
                    <a:pt x="351463" y="100"/>
                  </a:lnTo>
                  <a:lnTo>
                    <a:pt x="351463" y="191562"/>
                  </a:lnTo>
                  <a:lnTo>
                    <a:pt x="36238" y="191366"/>
                  </a:lnTo>
                  <a:lnTo>
                    <a:pt x="0" y="1460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119" name="Google Shape;119;p17"/>
            <p:cNvPicPr preferRelativeResize="0"/>
            <p:nvPr/>
          </p:nvPicPr>
          <p:blipFill rotWithShape="1">
            <a:blip r:embed="rId2">
              <a:alphaModFix/>
            </a:blip>
            <a:srcRect l="690" r="700"/>
            <a:stretch/>
          </p:blipFill>
          <p:spPr>
            <a:xfrm>
              <a:off x="7813026" y="3832412"/>
              <a:ext cx="1146986" cy="11334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  <p:pic>
          <p:nvPicPr>
            <p:cNvPr id="120" name="Google Shape;120;p17"/>
            <p:cNvPicPr preferRelativeResize="0"/>
            <p:nvPr/>
          </p:nvPicPr>
          <p:blipFill rotWithShape="1">
            <a:blip r:embed="rId3">
              <a:alphaModFix amt="50000"/>
            </a:blip>
            <a:srcRect t="5814" r="1215" b="5814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227650" y="3376925"/>
            <a:ext cx="4164300" cy="531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1227850" y="1046275"/>
            <a:ext cx="6688500" cy="21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0"/>
          <p:cNvGrpSpPr/>
          <p:nvPr/>
        </p:nvGrpSpPr>
        <p:grpSpPr>
          <a:xfrm>
            <a:off x="178800" y="177444"/>
            <a:ext cx="8786400" cy="4788613"/>
            <a:chOff x="178925" y="178400"/>
            <a:chExt cx="8786400" cy="4788613"/>
          </a:xfrm>
        </p:grpSpPr>
        <p:sp>
          <p:nvSpPr>
            <p:cNvPr id="142" name="Google Shape;142;p20"/>
            <p:cNvSpPr/>
            <p:nvPr/>
          </p:nvSpPr>
          <p:spPr>
            <a:xfrm>
              <a:off x="178925" y="178400"/>
              <a:ext cx="8786275" cy="4788575"/>
            </a:xfrm>
            <a:custGeom>
              <a:avLst/>
              <a:gdLst/>
              <a:ahLst/>
              <a:cxnLst/>
              <a:rect l="l" t="t" r="r" b="b"/>
              <a:pathLst>
                <a:path w="351451" h="191543" extrusionOk="0">
                  <a:moveTo>
                    <a:pt x="351451" y="0"/>
                  </a:moveTo>
                  <a:lnTo>
                    <a:pt x="0" y="0"/>
                  </a:lnTo>
                  <a:lnTo>
                    <a:pt x="0" y="191462"/>
                  </a:lnTo>
                  <a:lnTo>
                    <a:pt x="300997" y="191543"/>
                  </a:lnTo>
                  <a:lnTo>
                    <a:pt x="351451" y="1281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143" name="Google Shape;143;p20"/>
            <p:cNvPicPr preferRelativeResize="0"/>
            <p:nvPr/>
          </p:nvPicPr>
          <p:blipFill rotWithShape="1">
            <a:blip r:embed="rId2">
              <a:alphaModFix amt="60000"/>
            </a:blip>
            <a:srcRect t="5814" b="5814"/>
            <a:stretch/>
          </p:blipFill>
          <p:spPr>
            <a:xfrm rot="10800000" flipH="1">
              <a:off x="178925" y="178413"/>
              <a:ext cx="8786400" cy="4788600"/>
            </a:xfrm>
            <a:prstGeom prst="snip1Rect">
              <a:avLst>
                <a:gd name="adj" fmla="val 26105"/>
              </a:avLst>
            </a:prstGeom>
            <a:noFill/>
            <a:ln>
              <a:noFill/>
            </a:ln>
          </p:spPr>
        </p:pic>
        <p:pic>
          <p:nvPicPr>
            <p:cNvPr id="144" name="Google Shape;144;p20"/>
            <p:cNvPicPr preferRelativeResize="0"/>
            <p:nvPr/>
          </p:nvPicPr>
          <p:blipFill rotWithShape="1">
            <a:blip r:embed="rId3">
              <a:alphaModFix/>
            </a:blip>
            <a:srcRect l="690" r="700"/>
            <a:stretch/>
          </p:blipFill>
          <p:spPr>
            <a:xfrm>
              <a:off x="7355316" y="3374393"/>
              <a:ext cx="1609770" cy="15906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1"/>
          <p:cNvGrpSpPr/>
          <p:nvPr/>
        </p:nvGrpSpPr>
        <p:grpSpPr>
          <a:xfrm flipH="1">
            <a:off x="178800" y="177444"/>
            <a:ext cx="8786400" cy="4788613"/>
            <a:chOff x="178925" y="178400"/>
            <a:chExt cx="8786400" cy="4788613"/>
          </a:xfrm>
        </p:grpSpPr>
        <p:sp>
          <p:nvSpPr>
            <p:cNvPr id="147" name="Google Shape;147;p21"/>
            <p:cNvSpPr/>
            <p:nvPr/>
          </p:nvSpPr>
          <p:spPr>
            <a:xfrm>
              <a:off x="178925" y="178400"/>
              <a:ext cx="8786275" cy="4788575"/>
            </a:xfrm>
            <a:custGeom>
              <a:avLst/>
              <a:gdLst/>
              <a:ahLst/>
              <a:cxnLst/>
              <a:rect l="l" t="t" r="r" b="b"/>
              <a:pathLst>
                <a:path w="351451" h="191543" extrusionOk="0">
                  <a:moveTo>
                    <a:pt x="351451" y="0"/>
                  </a:moveTo>
                  <a:lnTo>
                    <a:pt x="0" y="0"/>
                  </a:lnTo>
                  <a:lnTo>
                    <a:pt x="0" y="191462"/>
                  </a:lnTo>
                  <a:lnTo>
                    <a:pt x="300997" y="191543"/>
                  </a:lnTo>
                  <a:lnTo>
                    <a:pt x="351451" y="1281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148" name="Google Shape;148;p21"/>
            <p:cNvPicPr preferRelativeResize="0"/>
            <p:nvPr/>
          </p:nvPicPr>
          <p:blipFill rotWithShape="1">
            <a:blip r:embed="rId2">
              <a:alphaModFix amt="60000"/>
            </a:blip>
            <a:srcRect t="5814" b="5814"/>
            <a:stretch/>
          </p:blipFill>
          <p:spPr>
            <a:xfrm rot="10800000" flipH="1">
              <a:off x="178925" y="178413"/>
              <a:ext cx="8786400" cy="4788600"/>
            </a:xfrm>
            <a:prstGeom prst="snip1Rect">
              <a:avLst>
                <a:gd name="adj" fmla="val 26105"/>
              </a:avLst>
            </a:prstGeom>
            <a:noFill/>
            <a:ln>
              <a:noFill/>
            </a:ln>
          </p:spPr>
        </p:pic>
        <p:pic>
          <p:nvPicPr>
            <p:cNvPr id="149" name="Google Shape;149;p21"/>
            <p:cNvPicPr preferRelativeResize="0"/>
            <p:nvPr/>
          </p:nvPicPr>
          <p:blipFill rotWithShape="1">
            <a:blip r:embed="rId3">
              <a:alphaModFix/>
            </a:blip>
            <a:srcRect l="690" r="700"/>
            <a:stretch/>
          </p:blipFill>
          <p:spPr>
            <a:xfrm>
              <a:off x="7355316" y="3374393"/>
              <a:ext cx="1609770" cy="15906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3B77-4541-4D21-871F-B4588DAE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86BF85-58D5-462D-973D-B6A1B6E47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5E247-73D1-4C0D-934B-8C6E29A8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365A7-D5CE-4477-B62C-D1EB11CF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CA919-5882-4D1A-922D-E3E69FBC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8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F748C-7EA5-4C12-8FD9-CCD4A3FD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AD53C-8719-4DCE-9FAA-AEDE692F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A0D5A-ECB9-4CF2-B90C-23A77103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F8EAC-CC42-4CBF-B6F3-AF984340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FDD3-E59B-47D3-B387-F74278A2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F45C5-FC43-4AF8-A01C-C6B4D18C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37B359-41D1-4D93-957E-3C811C98B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30925-8975-45FA-8057-A060E9F1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CAA5E-2688-4279-8D1E-67DD42C0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DBD43-8958-4C32-A4EC-F63B4091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7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8AC90-7403-4F85-A422-8F6DA6B3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6B1A5-CB47-4EC9-8ADD-40189000B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4EC13-0BAE-450A-933C-E9E6532E7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46B97-7BA8-4C80-99F4-EE0CEC7B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D871C4-98B9-4866-A95C-4B097E16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C37040-F84C-41D2-B022-46B11E06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6EE78-9D74-47EC-9986-24B2FDA7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D520B-1792-4E12-AD8B-B7E8A328D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CB257-D5F4-44DB-9F94-535D423D0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D4A63-C9CD-46CF-877B-82BC61AA6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6841BA-256C-4648-B392-C8AC912F1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B02155-2843-4631-ABCF-3D7A6F4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DFAA7B-5737-49C3-810F-92FB483E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997366-719C-449D-A5F1-8AEDBC01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2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6C66E-550D-4B49-92CE-969FCFBC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77804D-1AEE-4B51-99EE-0E5CCAA0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76CE23-1C1E-498F-9B8C-7AE89EA0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DDE7B-667F-433E-AE3C-4C6AF174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0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6F87AC-EA50-4EE0-8168-12A91057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71443-34DC-498C-BD0D-0AB65E05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7F7608-5911-4BBA-B8A3-CCFADE80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5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6B065-3958-4995-A0AF-7A3DBBA6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2335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02203-B22E-41EE-B1CF-5F7C5D5E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E28BE-B75C-4358-93E5-93FA6425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3783B-EC1C-4C52-9032-56E86CB0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22D29-810F-4BA5-9DEB-F5E70343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5B3D7C-2186-41D1-A8C1-B9D4FE05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5EBD4-6028-44FA-88EE-CF3DBC35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8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98BBF-94FD-4A82-8846-239227D5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6657E7-84E4-44E4-B029-9C7701594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92EE8-F910-49B2-8710-241A015C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156FE-9CFB-43C1-8953-310C1FD4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047C1-BC60-4BA4-9B2A-E8452CA0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4E599-F8B4-43F7-8BDF-8297A36F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9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E05F4-C99B-455C-B0FF-C699B26F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23C885-E3DB-4615-B68F-931122F73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B37A6-7CAD-41E7-9AE8-F9A52BBB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C693A-C6B1-4836-ACB0-DA2E46E7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C3C05-24F0-4F68-8726-1E0E5307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3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9C59A9-42D3-4FFD-BC9C-0A8867DC8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EC6DC-3055-471B-9974-082B3E12E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8F1B5-1991-4E41-AE60-97DF7E5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093A4-1728-47AD-9632-08070ECB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 Workshop, 6-10 October 2025, ICTP, Trieste, Italy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EC1EB-5AFE-47D4-A85C-330C1C75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3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178600" y="177225"/>
            <a:ext cx="8786700" cy="4789200"/>
            <a:chOff x="178600" y="177225"/>
            <a:chExt cx="8786700" cy="4789200"/>
          </a:xfrm>
        </p:grpSpPr>
        <p:sp>
          <p:nvSpPr>
            <p:cNvPr id="25" name="Google Shape;25;p4"/>
            <p:cNvSpPr/>
            <p:nvPr/>
          </p:nvSpPr>
          <p:spPr>
            <a:xfrm flipH="1">
              <a:off x="178713" y="177225"/>
              <a:ext cx="8786575" cy="4789050"/>
            </a:xfrm>
            <a:custGeom>
              <a:avLst/>
              <a:gdLst/>
              <a:ahLst/>
              <a:cxnLst/>
              <a:rect l="l" t="t" r="r" b="b"/>
              <a:pathLst>
                <a:path w="351463" h="191562" extrusionOk="0">
                  <a:moveTo>
                    <a:pt x="41" y="0"/>
                  </a:moveTo>
                  <a:lnTo>
                    <a:pt x="351463" y="100"/>
                  </a:lnTo>
                  <a:lnTo>
                    <a:pt x="351463" y="191562"/>
                  </a:lnTo>
                  <a:lnTo>
                    <a:pt x="36238" y="191366"/>
                  </a:lnTo>
                  <a:lnTo>
                    <a:pt x="0" y="1460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26" name="Google Shape;26;p4"/>
            <p:cNvPicPr preferRelativeResize="0"/>
            <p:nvPr/>
          </p:nvPicPr>
          <p:blipFill rotWithShape="1">
            <a:blip r:embed="rId2">
              <a:alphaModFix/>
            </a:blip>
            <a:srcRect l="690" r="700"/>
            <a:stretch/>
          </p:blipFill>
          <p:spPr>
            <a:xfrm>
              <a:off x="7813026" y="3832412"/>
              <a:ext cx="1146986" cy="11334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  <p:pic>
          <p:nvPicPr>
            <p:cNvPr id="27" name="Google Shape;27;p4"/>
            <p:cNvPicPr preferRelativeResize="0"/>
            <p:nvPr/>
          </p:nvPicPr>
          <p:blipFill rotWithShape="1">
            <a:blip r:embed="rId3">
              <a:alphaModFix amt="50000"/>
            </a:blip>
            <a:srcRect t="5814" r="1215" b="5814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Prompt SemiBold"/>
              <a:buNone/>
              <a:defRPr>
                <a:latin typeface="Prompt SemiBold"/>
                <a:ea typeface="Prompt SemiBold"/>
                <a:cs typeface="Prompt SemiBold"/>
                <a:sym typeface="Prompt SemiBold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78600" y="177225"/>
            <a:ext cx="8786700" cy="4789200"/>
            <a:chOff x="178600" y="177225"/>
            <a:chExt cx="8786700" cy="4789200"/>
          </a:xfrm>
        </p:grpSpPr>
        <p:sp>
          <p:nvSpPr>
            <p:cNvPr id="57" name="Google Shape;57;p8"/>
            <p:cNvSpPr/>
            <p:nvPr/>
          </p:nvSpPr>
          <p:spPr>
            <a:xfrm flipH="1">
              <a:off x="178713" y="177225"/>
              <a:ext cx="8786575" cy="4789050"/>
            </a:xfrm>
            <a:custGeom>
              <a:avLst/>
              <a:gdLst/>
              <a:ahLst/>
              <a:cxnLst/>
              <a:rect l="l" t="t" r="r" b="b"/>
              <a:pathLst>
                <a:path w="351463" h="191562" extrusionOk="0">
                  <a:moveTo>
                    <a:pt x="41" y="0"/>
                  </a:moveTo>
                  <a:lnTo>
                    <a:pt x="351463" y="100"/>
                  </a:lnTo>
                  <a:lnTo>
                    <a:pt x="351463" y="191562"/>
                  </a:lnTo>
                  <a:lnTo>
                    <a:pt x="36238" y="191366"/>
                  </a:lnTo>
                  <a:lnTo>
                    <a:pt x="0" y="1460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58" name="Google Shape;58;p8"/>
            <p:cNvPicPr preferRelativeResize="0"/>
            <p:nvPr/>
          </p:nvPicPr>
          <p:blipFill rotWithShape="1">
            <a:blip r:embed="rId2">
              <a:alphaModFix/>
            </a:blip>
            <a:srcRect l="690" r="700"/>
            <a:stretch/>
          </p:blipFill>
          <p:spPr>
            <a:xfrm>
              <a:off x="7813026" y="3832412"/>
              <a:ext cx="1146986" cy="11334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  <p:pic>
          <p:nvPicPr>
            <p:cNvPr id="59" name="Google Shape;59;p8"/>
            <p:cNvPicPr preferRelativeResize="0"/>
            <p:nvPr/>
          </p:nvPicPr>
          <p:blipFill rotWithShape="1">
            <a:blip r:embed="rId3">
              <a:alphaModFix amt="50000"/>
            </a:blip>
            <a:srcRect t="5814" r="1215" b="5814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 flipH="1">
            <a:off x="178600" y="177225"/>
            <a:ext cx="8786700" cy="4789200"/>
            <a:chOff x="178600" y="177225"/>
            <a:chExt cx="8786700" cy="4789200"/>
          </a:xfrm>
        </p:grpSpPr>
        <p:sp>
          <p:nvSpPr>
            <p:cNvPr id="63" name="Google Shape;63;p9"/>
            <p:cNvSpPr/>
            <p:nvPr/>
          </p:nvSpPr>
          <p:spPr>
            <a:xfrm flipH="1">
              <a:off x="178713" y="177225"/>
              <a:ext cx="8786575" cy="4789050"/>
            </a:xfrm>
            <a:custGeom>
              <a:avLst/>
              <a:gdLst/>
              <a:ahLst/>
              <a:cxnLst/>
              <a:rect l="l" t="t" r="r" b="b"/>
              <a:pathLst>
                <a:path w="351463" h="191562" extrusionOk="0">
                  <a:moveTo>
                    <a:pt x="41" y="0"/>
                  </a:moveTo>
                  <a:lnTo>
                    <a:pt x="351463" y="100"/>
                  </a:lnTo>
                  <a:lnTo>
                    <a:pt x="351463" y="191562"/>
                  </a:lnTo>
                  <a:lnTo>
                    <a:pt x="36238" y="191366"/>
                  </a:lnTo>
                  <a:lnTo>
                    <a:pt x="0" y="1460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64" name="Google Shape;64;p9"/>
            <p:cNvPicPr preferRelativeResize="0"/>
            <p:nvPr/>
          </p:nvPicPr>
          <p:blipFill rotWithShape="1">
            <a:blip r:embed="rId2">
              <a:alphaModFix/>
            </a:blip>
            <a:srcRect l="690" r="700"/>
            <a:stretch/>
          </p:blipFill>
          <p:spPr>
            <a:xfrm>
              <a:off x="7813026" y="3832412"/>
              <a:ext cx="1146986" cy="11334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  <p:pic>
          <p:nvPicPr>
            <p:cNvPr id="65" name="Google Shape;65;p9"/>
            <p:cNvPicPr preferRelativeResize="0"/>
            <p:nvPr/>
          </p:nvPicPr>
          <p:blipFill rotWithShape="1">
            <a:blip r:embed="rId3">
              <a:alphaModFix amt="50000"/>
            </a:blip>
            <a:srcRect t="5814" r="1215" b="5814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>
            <a:off x="178800" y="177444"/>
            <a:ext cx="8786400" cy="4788613"/>
            <a:chOff x="178925" y="178400"/>
            <a:chExt cx="8786400" cy="4788613"/>
          </a:xfrm>
        </p:grpSpPr>
        <p:sp>
          <p:nvSpPr>
            <p:cNvPr id="73" name="Google Shape;73;p11"/>
            <p:cNvSpPr/>
            <p:nvPr/>
          </p:nvSpPr>
          <p:spPr>
            <a:xfrm>
              <a:off x="178925" y="178400"/>
              <a:ext cx="8786275" cy="4788575"/>
            </a:xfrm>
            <a:custGeom>
              <a:avLst/>
              <a:gdLst/>
              <a:ahLst/>
              <a:cxnLst/>
              <a:rect l="l" t="t" r="r" b="b"/>
              <a:pathLst>
                <a:path w="351451" h="191543" extrusionOk="0">
                  <a:moveTo>
                    <a:pt x="351451" y="0"/>
                  </a:moveTo>
                  <a:lnTo>
                    <a:pt x="0" y="0"/>
                  </a:lnTo>
                  <a:lnTo>
                    <a:pt x="0" y="191462"/>
                  </a:lnTo>
                  <a:lnTo>
                    <a:pt x="300997" y="191543"/>
                  </a:lnTo>
                  <a:lnTo>
                    <a:pt x="351451" y="1281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74" name="Google Shape;74;p11"/>
            <p:cNvPicPr preferRelativeResize="0"/>
            <p:nvPr/>
          </p:nvPicPr>
          <p:blipFill rotWithShape="1">
            <a:blip r:embed="rId2">
              <a:alphaModFix amt="60000"/>
            </a:blip>
            <a:srcRect t="5814" b="5814"/>
            <a:stretch/>
          </p:blipFill>
          <p:spPr>
            <a:xfrm rot="10800000" flipH="1">
              <a:off x="178925" y="178413"/>
              <a:ext cx="8786400" cy="4788600"/>
            </a:xfrm>
            <a:prstGeom prst="snip1Rect">
              <a:avLst>
                <a:gd name="adj" fmla="val 26105"/>
              </a:avLst>
            </a:prstGeom>
            <a:noFill/>
            <a:ln>
              <a:noFill/>
            </a:ln>
          </p:spPr>
        </p:pic>
        <p:pic>
          <p:nvPicPr>
            <p:cNvPr id="75" name="Google Shape;75;p11"/>
            <p:cNvPicPr preferRelativeResize="0"/>
            <p:nvPr/>
          </p:nvPicPr>
          <p:blipFill rotWithShape="1">
            <a:blip r:embed="rId3">
              <a:alphaModFix/>
            </a:blip>
            <a:srcRect l="690" r="700"/>
            <a:stretch/>
          </p:blipFill>
          <p:spPr>
            <a:xfrm>
              <a:off x="7355316" y="3374393"/>
              <a:ext cx="1609770" cy="15906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9525"/>
            <a:ext cx="65760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28888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178600" y="177225"/>
            <a:ext cx="8786700" cy="4789200"/>
            <a:chOff x="178600" y="177225"/>
            <a:chExt cx="8786700" cy="4789200"/>
          </a:xfrm>
        </p:grpSpPr>
        <p:grpSp>
          <p:nvGrpSpPr>
            <p:cNvPr id="97" name="Google Shape;97;p14"/>
            <p:cNvGrpSpPr/>
            <p:nvPr/>
          </p:nvGrpSpPr>
          <p:grpSpPr>
            <a:xfrm>
              <a:off x="178713" y="177225"/>
              <a:ext cx="8786575" cy="4789050"/>
              <a:chOff x="178713" y="177225"/>
              <a:chExt cx="8786575" cy="4789050"/>
            </a:xfrm>
          </p:grpSpPr>
          <p:sp>
            <p:nvSpPr>
              <p:cNvPr id="98" name="Google Shape;98;p14"/>
              <p:cNvSpPr/>
              <p:nvPr/>
            </p:nvSpPr>
            <p:spPr>
              <a:xfrm flipH="1">
                <a:off x="178713" y="177225"/>
                <a:ext cx="8786575" cy="4789050"/>
              </a:xfrm>
              <a:custGeom>
                <a:avLst/>
                <a:gdLst/>
                <a:ahLst/>
                <a:cxnLst/>
                <a:rect l="l" t="t" r="r" b="b"/>
                <a:pathLst>
                  <a:path w="351463" h="191562" extrusionOk="0">
                    <a:moveTo>
                      <a:pt x="41" y="0"/>
                    </a:moveTo>
                    <a:lnTo>
                      <a:pt x="351463" y="100"/>
                    </a:lnTo>
                    <a:lnTo>
                      <a:pt x="351463" y="191562"/>
                    </a:lnTo>
                    <a:lnTo>
                      <a:pt x="36238" y="191366"/>
                    </a:lnTo>
                    <a:lnTo>
                      <a:pt x="0" y="1460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123825" dir="1560000" algn="bl" rotWithShape="0">
                  <a:srgbClr val="000000">
                    <a:alpha val="21000"/>
                  </a:srgbClr>
                </a:outerShdw>
              </a:effectLst>
            </p:spPr>
          </p:sp>
          <p:pic>
            <p:nvPicPr>
              <p:cNvPr id="99" name="Google Shape;99;p14"/>
              <p:cNvPicPr preferRelativeResize="0"/>
              <p:nvPr/>
            </p:nvPicPr>
            <p:blipFill rotWithShape="1">
              <a:blip r:embed="rId2">
                <a:alphaModFix/>
              </a:blip>
              <a:srcRect l="690" r="700"/>
              <a:stretch/>
            </p:blipFill>
            <p:spPr>
              <a:xfrm>
                <a:off x="7813026" y="3832412"/>
                <a:ext cx="1146986" cy="11334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57150" dir="5400000" algn="bl" rotWithShape="0">
                  <a:schemeClr val="dk1">
                    <a:alpha val="27000"/>
                  </a:schemeClr>
                </a:outerShdw>
              </a:effectLst>
            </p:spPr>
          </p:pic>
        </p:grpSp>
        <p:pic>
          <p:nvPicPr>
            <p:cNvPr id="100" name="Google Shape;100;p14"/>
            <p:cNvPicPr preferRelativeResize="0"/>
            <p:nvPr/>
          </p:nvPicPr>
          <p:blipFill rotWithShape="1">
            <a:blip r:embed="rId3">
              <a:alphaModFix/>
            </a:blip>
            <a:srcRect l="27120" t="5751" r="-27120" b="5760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CUSTOM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 flipH="1">
            <a:off x="178600" y="177225"/>
            <a:ext cx="8786700" cy="4789200"/>
            <a:chOff x="178600" y="177225"/>
            <a:chExt cx="8786700" cy="4789200"/>
          </a:xfrm>
        </p:grpSpPr>
        <p:sp>
          <p:nvSpPr>
            <p:cNvPr id="104" name="Google Shape;104;p15"/>
            <p:cNvSpPr/>
            <p:nvPr/>
          </p:nvSpPr>
          <p:spPr>
            <a:xfrm flipH="1">
              <a:off x="178713" y="177225"/>
              <a:ext cx="8786575" cy="4789050"/>
            </a:xfrm>
            <a:custGeom>
              <a:avLst/>
              <a:gdLst/>
              <a:ahLst/>
              <a:cxnLst/>
              <a:rect l="l" t="t" r="r" b="b"/>
              <a:pathLst>
                <a:path w="351463" h="191562" extrusionOk="0">
                  <a:moveTo>
                    <a:pt x="41" y="0"/>
                  </a:moveTo>
                  <a:lnTo>
                    <a:pt x="351463" y="100"/>
                  </a:lnTo>
                  <a:lnTo>
                    <a:pt x="351463" y="191562"/>
                  </a:lnTo>
                  <a:lnTo>
                    <a:pt x="36238" y="191366"/>
                  </a:lnTo>
                  <a:lnTo>
                    <a:pt x="0" y="1460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23825" dir="1560000" algn="bl" rotWithShape="0">
                <a:srgbClr val="000000">
                  <a:alpha val="21000"/>
                </a:srgbClr>
              </a:outerShdw>
            </a:effectLst>
          </p:spPr>
        </p:sp>
        <p:pic>
          <p:nvPicPr>
            <p:cNvPr id="105" name="Google Shape;105;p15"/>
            <p:cNvPicPr preferRelativeResize="0"/>
            <p:nvPr/>
          </p:nvPicPr>
          <p:blipFill rotWithShape="1">
            <a:blip r:embed="rId2">
              <a:alphaModFix/>
            </a:blip>
            <a:srcRect l="690" r="700"/>
            <a:stretch/>
          </p:blipFill>
          <p:spPr>
            <a:xfrm>
              <a:off x="7813026" y="3832412"/>
              <a:ext cx="1146986" cy="11334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chemeClr val="dk1">
                  <a:alpha val="27000"/>
                </a:schemeClr>
              </a:outerShdw>
            </a:effectLst>
          </p:spPr>
        </p:pic>
        <p:pic>
          <p:nvPicPr>
            <p:cNvPr id="106" name="Google Shape;106;p15"/>
            <p:cNvPicPr preferRelativeResize="0"/>
            <p:nvPr/>
          </p:nvPicPr>
          <p:blipFill rotWithShape="1">
            <a:blip r:embed="rId3">
              <a:alphaModFix amt="50000"/>
            </a:blip>
            <a:srcRect t="5814" r="1215" b="5814"/>
            <a:stretch/>
          </p:blipFill>
          <p:spPr>
            <a:xfrm rot="10800000" flipH="1">
              <a:off x="178600" y="177225"/>
              <a:ext cx="8786700" cy="4789200"/>
            </a:xfrm>
            <a:prstGeom prst="snip1Rect">
              <a:avLst>
                <a:gd name="adj" fmla="val 22962"/>
              </a:avLst>
            </a:prstGeom>
            <a:noFill/>
            <a:ln>
              <a:noFill/>
            </a:ln>
          </p:spPr>
        </p:pic>
      </p:grp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mpt"/>
              <a:buNone/>
              <a:defRPr sz="3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3" r:id="rId10"/>
    <p:sldLayoutId id="2147483666" r:id="rId11"/>
    <p:sldLayoutId id="2147483667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5F4A2-6184-4C08-B1CA-DFEC56E3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9CF09-C71E-4B21-9084-3AD60041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F4F75-2077-4207-B886-C7B26A6B8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91C7F-3E6C-4658-AF50-881B52C49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IRI Workshop, 6-10 October 2025, ICTP, Trieste, Italy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1E46E-CE3E-4F76-BB7A-6BF050A85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C262-A2ED-4463-820B-2A2F18F2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.gulyaeva@gmail.co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mailto:arikan@hacettepe.edu.t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b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deshow.jpl.nasa.gov/pub/iono_daily/IONEX_rapid/" TargetMode="External"/><Relationship Id="rId7" Type="http://schemas.openxmlformats.org/officeDocument/2006/relationships/hyperlink" Target="https://www.google.com/url?sa=E&amp;q=https%3A%2F%2Fwww.ionolab.org%2Findex.php%3Fpage%3Dindex%26language%3D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zmiran.ru/ionosphere/weather/grif/Maps/" TargetMode="External"/><Relationship Id="rId5" Type="http://schemas.openxmlformats.org/officeDocument/2006/relationships/hyperlink" Target="https://cddis.nasa.gov/archive/gnss/products/ionex/" TargetMode="External"/><Relationship Id="rId4" Type="http://schemas.openxmlformats.org/officeDocument/2006/relationships/hyperlink" Target="http://cabrera.upc.es/upc_ionex_GPSonly-RINEXv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ctrTitle"/>
          </p:nvPr>
        </p:nvSpPr>
        <p:spPr>
          <a:xfrm>
            <a:off x="554183" y="1871202"/>
            <a:ext cx="7666182" cy="992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Artificial Update of One-Day GIM-TEC Predictions 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W-Index Map from the Preceding Hour</a:t>
            </a:r>
            <a:endParaRPr lang="ru-RU" sz="2000" cap="all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1"/>
          </p:nvPr>
        </p:nvSpPr>
        <p:spPr>
          <a:xfrm>
            <a:off x="1730188" y="3343835"/>
            <a:ext cx="6601012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IZMIRAN, Moscow, Russia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tam.</a:t>
            </a:r>
            <a:r>
              <a:rPr lang="ru-RU" sz="1400" dirty="0" err="1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gulyaeva</a:t>
            </a:r>
            <a:r>
              <a:rPr lang="ru-RU" sz="1400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400" dirty="0" err="1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ru-RU" sz="1400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1400" dirty="0">
              <a:solidFill>
                <a:srgbClr val="4848E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/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EEE,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Hacettepe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Türkiye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4848E4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b="0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rikan</a:t>
            </a:r>
            <a:r>
              <a:rPr lang="en-US" sz="1400" dirty="0">
                <a:solidFill>
                  <a:srgbClr val="4848E4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@hacettepe.edu.tr</a:t>
            </a:r>
            <a:endParaRPr lang="en-US" sz="1400" dirty="0">
              <a:solidFill>
                <a:srgbClr val="4848E4"/>
              </a:solidFill>
              <a:latin typeface="Times New Roman" panose="02020603050405020304" pitchFamily="18" charset="0"/>
            </a:endParaRPr>
          </a:p>
          <a:p>
            <a:pPr marL="0" indent="-72000"/>
            <a:endParaRPr lang="en-US" sz="1200" dirty="0">
              <a:solidFill>
                <a:srgbClr val="4848E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25D32-7194-428C-B46A-4ABE36C74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182" y="850848"/>
            <a:ext cx="1347238" cy="66823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821F8AF-222C-4D4A-B49D-D792A4A91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10734"/>
              </p:ext>
            </p:extLst>
          </p:nvPr>
        </p:nvGraphicFramePr>
        <p:xfrm>
          <a:off x="441876" y="2723514"/>
          <a:ext cx="8360379" cy="491879"/>
        </p:xfrm>
        <a:graphic>
          <a:graphicData uri="http://schemas.openxmlformats.org/drawingml/2006/table">
            <a:tbl>
              <a:tblPr/>
              <a:tblGrid>
                <a:gridCol w="8360379">
                  <a:extLst>
                    <a:ext uri="{9D8B030D-6E8A-4147-A177-3AD203B41FA5}">
                      <a16:colId xmlns:a16="http://schemas.microsoft.com/office/drawing/2014/main" val="185960355"/>
                    </a:ext>
                  </a:extLst>
                </a:gridCol>
              </a:tblGrid>
              <a:tr h="49187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Tamara Gulyaeva</a:t>
                      </a:r>
                      <a:r>
                        <a:rPr lang="en-US" sz="1600" b="1" i="0" baseline="3000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1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and </a:t>
                      </a:r>
                      <a:r>
                        <a:rPr lang="en-US" sz="1600" b="1" i="0" u="sng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Feza</a:t>
                      </a:r>
                      <a:r>
                        <a:rPr lang="en-US" sz="1600" b="1" i="0" u="sng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Arikan</a:t>
                      </a:r>
                      <a:r>
                        <a:rPr lang="en-US" sz="1600" b="1" i="0" baseline="3000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2</a:t>
                      </a:r>
                      <a:endParaRPr lang="en-US" dirty="0">
                        <a:effectLst/>
                      </a:endParaRPr>
                    </a:p>
                  </a:txBody>
                  <a:tcPr marL="100584" marR="100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54347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A94011C-7F01-4524-9189-3F7CBBBA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6E03BA-B952-4D62-92DD-CC06A4936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63" y="718173"/>
            <a:ext cx="981212" cy="9335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DC4F2E-6308-4876-95E4-71AFD1039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127" y="826082"/>
            <a:ext cx="1347238" cy="689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720000" y="277906"/>
            <a:ext cx="7704000" cy="739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 </a:t>
            </a:r>
            <a:endParaRPr b="0" dirty="0"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1"/>
          </p:nvPr>
        </p:nvSpPr>
        <p:spPr>
          <a:xfrm>
            <a:off x="340659" y="797859"/>
            <a:ext cx="8408893" cy="3834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1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 dirty="0"/>
              <a:t> </a:t>
            </a:r>
            <a:endParaRPr sz="18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C88392-4BC1-4C5E-B116-ACE118D12A4F}"/>
              </a:ext>
            </a:extLst>
          </p:cNvPr>
          <p:cNvSpPr/>
          <p:nvPr/>
        </p:nvSpPr>
        <p:spPr>
          <a:xfrm>
            <a:off x="1102659" y="3195782"/>
            <a:ext cx="6212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fortaa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8A35F-4F70-47BE-B412-3B98E12F3487}"/>
              </a:ext>
            </a:extLst>
          </p:cNvPr>
          <p:cNvSpPr txBox="1"/>
          <p:nvPr/>
        </p:nvSpPr>
        <p:spPr>
          <a:xfrm>
            <a:off x="2252178" y="4611672"/>
            <a:ext cx="4585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27826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0000" y="441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68" name="Google Shape;168;p26"/>
          <p:cNvSpPr txBox="1"/>
          <p:nvPr/>
        </p:nvSpPr>
        <p:spPr>
          <a:xfrm>
            <a:off x="212436" y="1014480"/>
            <a:ext cx="8589819" cy="37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Ionospheric Maps (GIM-TEC) are provided by various Data Analysis Centers with a one- to two-day delay including JPL 1h maps (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jplr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1-day delay, rapid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UPC-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IonSAT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maps (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uqrg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a 15-minute cadence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a 2-day delay, etc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only exceptions are the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UPC-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IonSAT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(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uadg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provided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Politècnica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Catalunya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quasi- real time with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15-minute cadence and a 2-hour UT delay.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Consequently, the real-time services provide forecasts of GIM-TEC for the current and subsequent days but the significant errors are still occur in those GIM-TEC forecasts.</a:t>
            </a:r>
            <a:endParaRPr lang="en-US" altLang="en-US" sz="1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we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 a method for artificially updating Total Electron Content GIM-TEC maps hour by hour, based on the rotation of the W-index map from the preceding hour by 15 degrees westward called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accuracy of TEC forecasting with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W-model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compared with the correspondence between the different kinds of GIM-TEC, using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UPC-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IonSAT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en-GB" sz="18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uadg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uqrg</a:t>
            </a:r>
            <a:r>
              <a:rPr lang="en-GB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JPL products </a:t>
            </a:r>
            <a:r>
              <a:rPr lang="en-GB" sz="18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jplr</a:t>
            </a:r>
            <a:r>
              <a:rPr lang="en-GB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CODE 1-day forecast </a:t>
            </a:r>
            <a:r>
              <a:rPr lang="en-GB" sz="1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c1pg</a:t>
            </a:r>
            <a:r>
              <a:rPr lang="en-GB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en-GB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relevant GIM-W index maps.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679250" y="4424218"/>
            <a:ext cx="4539785" cy="38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GB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767277-2141-4180-BB48-A7F14FE38A71}"/>
              </a:ext>
            </a:extLst>
          </p:cNvPr>
          <p:cNvSpPr/>
          <p:nvPr/>
        </p:nvSpPr>
        <p:spPr>
          <a:xfrm>
            <a:off x="2642496" y="413116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D5A0C-6906-4DDA-81B7-1D6248FF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AE23D-4699-47BC-AE07-29F47C3BCC43}"/>
              </a:ext>
            </a:extLst>
          </p:cNvPr>
          <p:cNvSpPr txBox="1"/>
          <p:nvPr/>
        </p:nvSpPr>
        <p:spPr>
          <a:xfrm>
            <a:off x="2142565" y="4599709"/>
            <a:ext cx="479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4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3488-1A2F-4A20-A45D-ECC1694A8038}"/>
              </a:ext>
            </a:extLst>
          </p:cNvPr>
          <p:cNvSpPr txBox="1"/>
          <p:nvPr/>
        </p:nvSpPr>
        <p:spPr>
          <a:xfrm>
            <a:off x="719999" y="1353671"/>
            <a:ext cx="7930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produced hour by hour by the rotation of the W-index map from the preceding hour UT by 15 degrees westward.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</a:rPr>
              <a:t>So obtained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GIM-W model</a:t>
            </a:r>
            <a:r>
              <a:rPr lang="en-US" sz="1800" dirty="0">
                <a:latin typeface="Times New Roman" panose="02020603050405020304" pitchFamily="18" charset="0"/>
              </a:rPr>
              <a:t> is applied to -15 day running median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GIM-MTEC</a:t>
            </a:r>
            <a:r>
              <a:rPr lang="en-US" sz="1800" dirty="0">
                <a:latin typeface="Times New Roman" panose="02020603050405020304" pitchFamily="18" charset="0"/>
              </a:rPr>
              <a:t>  produced for UT = 0, 1,…, 23 </a:t>
            </a:r>
            <a:r>
              <a:rPr lang="en-US" sz="1800" dirty="0" err="1">
                <a:latin typeface="Times New Roman" panose="02020603050405020304" pitchFamily="18" charset="0"/>
              </a:rPr>
              <a:t>hrs</a:t>
            </a:r>
            <a:r>
              <a:rPr lang="en-US" sz="1800" dirty="0">
                <a:latin typeface="Times New Roman" panose="02020603050405020304" pitchFamily="18" charset="0"/>
              </a:rPr>
              <a:t> from GIMs observed at 15 preceding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model TEC</a:t>
            </a:r>
            <a:r>
              <a:rPr lang="en-US" sz="1800" dirty="0">
                <a:latin typeface="Times New Roman" panose="02020603050405020304" pitchFamily="18" charset="0"/>
              </a:rPr>
              <a:t> at each cell is produced with Eqn.: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</a:rPr>
              <a:t>Coefficients are listed in the Table for 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W-model</a:t>
            </a:r>
            <a:r>
              <a:rPr lang="en-US" sz="1800" dirty="0">
                <a:latin typeface="Times New Roman" panose="02020603050405020304" pitchFamily="18" charset="0"/>
              </a:rPr>
              <a:t> values obtained  above: </a:t>
            </a:r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0CAB27-F900-4558-ADBD-ACD99BE9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63" y="2737694"/>
            <a:ext cx="2924583" cy="743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BDB07-2133-48E3-8491-B7EDF88F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65" y="3876450"/>
            <a:ext cx="4448796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446398" y="1147482"/>
            <a:ext cx="3444283" cy="2777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+mn-lt"/>
              </a:rPr>
              <a:t>Fig. 1 </a:t>
            </a:r>
            <a:r>
              <a:rPr lang="en-US" sz="1600" dirty="0">
                <a:latin typeface="+mn-lt"/>
              </a:rPr>
              <a:t>Model-data comparisons of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global maps of W-index (top panel) and GIM-TEC (bottom)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 for quiet day (24 Dec 2024, 20:00 UT, </a:t>
            </a:r>
            <a:r>
              <a:rPr lang="en-US" sz="1600" i="1" dirty="0" err="1">
                <a:latin typeface="+mn-lt"/>
                <a:sym typeface="Symbol" panose="05050102010706020507" pitchFamily="18" charset="2"/>
              </a:rPr>
              <a:t>Kp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 = 1.7):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sym typeface="Symbol" panose="05050102010706020507" pitchFamily="18" charset="2"/>
              </a:rPr>
              <a:t>(a) 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W-</a:t>
            </a:r>
            <a:r>
              <a:rPr lang="en-US" sz="1600" dirty="0" err="1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obs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; (b) 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W-model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; (c) </a:t>
            </a:r>
            <a:r>
              <a:rPr lang="en-US" sz="1600" i="1" dirty="0" err="1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uqrg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 TEC-</a:t>
            </a:r>
            <a:r>
              <a:rPr lang="en-US" sz="1600" dirty="0" err="1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obs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; (d) 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TEC-model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sym typeface="Symbol" panose="05050102010706020507" pitchFamily="18" charset="2"/>
              </a:rPr>
              <a:t>W-model (b) is obtained by rotation W-</a:t>
            </a:r>
            <a:r>
              <a:rPr lang="en-US" sz="1600" dirty="0" err="1">
                <a:latin typeface="+mn-lt"/>
                <a:sym typeface="Symbol" panose="05050102010706020507" pitchFamily="18" charset="2"/>
              </a:rPr>
              <a:t>obs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 at 19:00 UT. TEC-model (d) is obtained from -15d TEC-median at 20:00 UT and W-model (b).</a:t>
            </a:r>
            <a:endParaRPr dirty="0"/>
          </a:p>
        </p:txBody>
      </p:sp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1227849" y="4294909"/>
            <a:ext cx="7029459" cy="277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b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Prompt"/>
                <a:cs typeface="Arial" panose="020B0604020202020204" pitchFamily="34" charset="0"/>
                <a:sym typeface="Prompt"/>
              </a:rPr>
            </a:br>
            <a:br>
              <a:rPr lang="en-US" sz="1200" b="1" dirty="0">
                <a:solidFill>
                  <a:schemeClr val="dk1"/>
                </a:solidFill>
                <a:latin typeface="+mj-lt"/>
                <a:ea typeface="Prompt"/>
                <a:cs typeface="Prompt"/>
                <a:sym typeface="Prompt"/>
              </a:rPr>
            </a:br>
            <a:endParaRPr sz="1200" b="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9C0F7-895E-48FE-A5F9-A98072A129AC}"/>
              </a:ext>
            </a:extLst>
          </p:cNvPr>
          <p:cNvSpPr txBox="1"/>
          <p:nvPr/>
        </p:nvSpPr>
        <p:spPr>
          <a:xfrm>
            <a:off x="600363" y="443345"/>
            <a:ext cx="37961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Prompt" panose="00000500000000000000" pitchFamily="2" charset="-34"/>
                <a:cs typeface="Prompt" panose="00000500000000000000" pitchFamily="2" charset="-34"/>
              </a:rPr>
              <a:t>Results-1</a:t>
            </a:r>
            <a:endParaRPr lang="ru-RU" sz="3500" b="1" dirty="0">
              <a:cs typeface="Prompt" panose="00000500000000000000" pitchFamily="2" charset="-34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8ABF2-39A1-4098-B8BF-0525890D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41" y="1074286"/>
            <a:ext cx="4923460" cy="3069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0000" y="441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500" b="1" dirty="0">
                <a:latin typeface="Prompt" panose="00000500000000000000" pitchFamily="2" charset="-34"/>
                <a:cs typeface="Prompt" panose="00000500000000000000" pitchFamily="2" charset="-34"/>
              </a:rPr>
              <a:t>Results-2</a:t>
            </a:r>
            <a:endParaRPr lang="ru-RU" sz="3500" b="1" dirty="0">
              <a:cs typeface="Prompt" panose="00000500000000000000" pitchFamily="2" charset="-34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16854" y="1060198"/>
            <a:ext cx="2647729" cy="32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1"/>
            <a:r>
              <a:rPr lang="en-US" sz="1800" b="1" dirty="0">
                <a:latin typeface="+mn-lt"/>
              </a:rPr>
              <a:t>Fig. 2 </a:t>
            </a:r>
            <a:r>
              <a:rPr lang="en-US" sz="1800" dirty="0">
                <a:latin typeface="+mn-lt"/>
              </a:rPr>
              <a:t>Global Electron Content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GEC</a:t>
            </a:r>
            <a:r>
              <a:rPr lang="en-US" sz="1800" dirty="0">
                <a:latin typeface="+mn-lt"/>
              </a:rPr>
              <a:t> produced from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global maps (left panel) and temporal variation of ionospheric WU, WL, WE and Wp indices and </a:t>
            </a:r>
            <a:r>
              <a:rPr lang="en-US" sz="1800" dirty="0" err="1">
                <a:latin typeface="+mn-lt"/>
              </a:rPr>
              <a:t>Dst</a:t>
            </a:r>
            <a:r>
              <a:rPr lang="en-US" sz="1800" dirty="0">
                <a:latin typeface="+mn-lt"/>
              </a:rPr>
              <a:t> plot (right panel)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during the 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Monther’s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Day superstorm on 10-13 May 2024 (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Dst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= -412 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nT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Hpo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= 10.7).</a:t>
            </a:r>
            <a:endParaRPr lang="en-US" altLang="en-US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272145" y="4513604"/>
            <a:ext cx="495585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767277-2141-4180-BB48-A7F14FE38A71}"/>
              </a:ext>
            </a:extLst>
          </p:cNvPr>
          <p:cNvSpPr/>
          <p:nvPr/>
        </p:nvSpPr>
        <p:spPr>
          <a:xfrm>
            <a:off x="2642496" y="413116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85657-BF34-48B0-BADA-27E0B645A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02" y="1173549"/>
            <a:ext cx="2010744" cy="2673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C5BA-4B17-43C1-8D50-52C34A0DA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82" y="1014481"/>
            <a:ext cx="3738503" cy="30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0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0000" y="441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500" b="1" dirty="0">
                <a:latin typeface="Prompt" panose="00000500000000000000" pitchFamily="2" charset="-34"/>
                <a:cs typeface="Prompt" panose="00000500000000000000" pitchFamily="2" charset="-34"/>
              </a:rPr>
              <a:t>Results-3</a:t>
            </a:r>
            <a:endParaRPr lang="ru-RU" sz="3500" b="1" dirty="0">
              <a:cs typeface="Prompt" panose="00000500000000000000" pitchFamily="2" charset="-34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16854" y="1060198"/>
            <a:ext cx="2647729" cy="32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1"/>
            <a:r>
              <a:rPr lang="en-US" sz="1800" b="1" dirty="0">
                <a:latin typeface="+mn-lt"/>
              </a:rPr>
              <a:t>Fig. 2 </a:t>
            </a:r>
            <a:r>
              <a:rPr lang="en-US" sz="1800" dirty="0">
                <a:latin typeface="+mn-lt"/>
              </a:rPr>
              <a:t>Global Electron Content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GEC</a:t>
            </a:r>
            <a:r>
              <a:rPr lang="en-US" sz="1800" dirty="0">
                <a:latin typeface="+mn-lt"/>
              </a:rPr>
              <a:t> produced from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global maps (left panel) and temporal variation of ionospheric WU, WL, WE and Wp indices and </a:t>
            </a:r>
            <a:r>
              <a:rPr lang="en-US" sz="1800" dirty="0" err="1">
                <a:latin typeface="+mn-lt"/>
              </a:rPr>
              <a:t>Dst</a:t>
            </a:r>
            <a:r>
              <a:rPr lang="en-US" sz="1800" dirty="0">
                <a:latin typeface="+mn-lt"/>
              </a:rPr>
              <a:t> plot (right panel)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during the intense storm on 2024.12.31-2025.01.06 (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Dst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= -221 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nT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sz="1800" dirty="0" err="1">
                <a:latin typeface="+mn-lt"/>
                <a:sym typeface="Symbol" panose="05050102010706020507" pitchFamily="18" charset="2"/>
              </a:rPr>
              <a:t>Hpo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= 9.3). </a:t>
            </a:r>
            <a:endParaRPr lang="en-US" altLang="en-US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272145" y="4513604"/>
            <a:ext cx="495585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767277-2141-4180-BB48-A7F14FE38A71}"/>
              </a:ext>
            </a:extLst>
          </p:cNvPr>
          <p:cNvSpPr/>
          <p:nvPr/>
        </p:nvSpPr>
        <p:spPr>
          <a:xfrm>
            <a:off x="2642496" y="413116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0C2D9-2CF6-41F1-9E98-9DCCE662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10" y="1060198"/>
            <a:ext cx="2252836" cy="2945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041C00-7EBB-4A95-AB02-387DF24FD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673" y="869576"/>
            <a:ext cx="3334638" cy="34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0000" y="441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500" b="1" dirty="0">
                <a:latin typeface="Prompt" panose="00000500000000000000" pitchFamily="2" charset="-34"/>
                <a:cs typeface="Prompt" panose="00000500000000000000" pitchFamily="2" charset="-34"/>
              </a:rPr>
              <a:t>Results-3</a:t>
            </a:r>
            <a:endParaRPr lang="ru-RU" sz="3500" b="1" dirty="0">
              <a:cs typeface="Prompt" panose="00000500000000000000" pitchFamily="2" charset="-34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283716" y="1069163"/>
            <a:ext cx="4413790" cy="321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1"/>
            <a:r>
              <a:rPr lang="en-US" sz="1800" b="1" dirty="0">
                <a:latin typeface="+mn-lt"/>
              </a:rPr>
              <a:t>Fig. 4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RMSE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calculated between </a:t>
            </a:r>
            <a:r>
              <a:rPr lang="en-US" sz="1800" i="1" dirty="0" err="1">
                <a:solidFill>
                  <a:srgbClr val="FF0000"/>
                </a:solidFill>
                <a:latin typeface="+mn-lt"/>
              </a:rPr>
              <a:t>uqrg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4 other GIM-TEC (</a:t>
            </a:r>
            <a:r>
              <a:rPr lang="en-US" sz="1800" i="1" dirty="0" err="1">
                <a:solidFill>
                  <a:srgbClr val="FF0000"/>
                </a:solidFill>
                <a:latin typeface="+mn-lt"/>
              </a:rPr>
              <a:t>jplr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+mn-lt"/>
              </a:rPr>
              <a:t>uadg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1h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W-model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1day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c1pg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forecast) during 36 quiet 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strorm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days: 10-13.05.2024,  31.12.2024, 1-31.01.2025 (upper panel).</a:t>
            </a:r>
          </a:p>
          <a:p>
            <a:pPr marL="67311"/>
            <a:r>
              <a:rPr lang="en-US" sz="1800" dirty="0">
                <a:solidFill>
                  <a:schemeClr val="tx1"/>
                </a:solidFill>
                <a:latin typeface="+mn-lt"/>
              </a:rPr>
              <a:t>Results are increased with growing geomagnetic </a:t>
            </a:r>
            <a:r>
              <a:rPr lang="en-US" sz="1800" i="1" dirty="0" err="1">
                <a:solidFill>
                  <a:schemeClr val="tx1"/>
                </a:solidFill>
                <a:latin typeface="+mn-lt"/>
              </a:rPr>
              <a:t>Hpo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index (1h equivalent to </a:t>
            </a:r>
            <a:r>
              <a:rPr lang="en-US" sz="1800" i="1" dirty="0" err="1">
                <a:solidFill>
                  <a:schemeClr val="tx1"/>
                </a:solidFill>
                <a:latin typeface="+mn-lt"/>
              </a:rPr>
              <a:t>Kp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).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W-model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results outperform </a:t>
            </a:r>
            <a:r>
              <a:rPr lang="en-US" sz="1800" i="1" dirty="0" err="1">
                <a:solidFill>
                  <a:srgbClr val="FF0000"/>
                </a:solidFill>
                <a:latin typeface="+mn-lt"/>
              </a:rPr>
              <a:t>uadg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at high </a:t>
            </a:r>
            <a:r>
              <a:rPr lang="en-US" sz="1800" i="1" dirty="0" err="1">
                <a:solidFill>
                  <a:schemeClr val="tx1"/>
                </a:solidFill>
                <a:latin typeface="+mn-lt"/>
              </a:rPr>
              <a:t>Hpo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c1pg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all cases.</a:t>
            </a:r>
          </a:p>
          <a:p>
            <a:pPr marL="67311"/>
            <a:r>
              <a:rPr lang="en-US" altLang="en-US" sz="1800" b="0" dirty="0">
                <a:solidFill>
                  <a:schemeClr val="tx1"/>
                </a:solidFill>
                <a:latin typeface="+mn-lt"/>
              </a:rPr>
              <a:t>Number of data points used for </a:t>
            </a:r>
            <a:r>
              <a:rPr lang="en-US" altLang="en-US" sz="1800" b="0" dirty="0">
                <a:solidFill>
                  <a:srgbClr val="FF0000"/>
                </a:solidFill>
                <a:latin typeface="+mn-lt"/>
              </a:rPr>
              <a:t>RMSE</a:t>
            </a:r>
            <a:r>
              <a:rPr lang="en-US" altLang="en-US" sz="1800" b="0" dirty="0">
                <a:solidFill>
                  <a:schemeClr val="tx1"/>
                </a:solidFill>
                <a:latin typeface="+mn-lt"/>
              </a:rPr>
              <a:t> calculation (bottom panel).</a:t>
            </a:r>
            <a:endParaRPr lang="en-US" altLang="en-US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272145" y="4513604"/>
            <a:ext cx="495585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767277-2141-4180-BB48-A7F14FE38A71}"/>
              </a:ext>
            </a:extLst>
          </p:cNvPr>
          <p:cNvSpPr/>
          <p:nvPr/>
        </p:nvSpPr>
        <p:spPr>
          <a:xfrm>
            <a:off x="2642496" y="413116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27153-4F49-4A9A-81DF-8F49E494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3643"/>
            <a:ext cx="4288285" cy="32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7BF1E-0977-41C9-A195-84A1319E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84B39-5C1E-4748-8101-7077B3F3D7E1}"/>
              </a:ext>
            </a:extLst>
          </p:cNvPr>
          <p:cNvSpPr txBox="1"/>
          <p:nvPr/>
        </p:nvSpPr>
        <p:spPr>
          <a:xfrm>
            <a:off x="2059710" y="4590474"/>
            <a:ext cx="589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4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B89D1-395F-410D-BD45-273C6565FF85}"/>
              </a:ext>
            </a:extLst>
          </p:cNvPr>
          <p:cNvSpPr txBox="1"/>
          <p:nvPr/>
        </p:nvSpPr>
        <p:spPr>
          <a:xfrm>
            <a:off x="646544" y="1330036"/>
            <a:ext cx="8192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07009">
              <a:buFont typeface="Comfortaa Light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first time a method is proposed for artificially updating Total Electron Content GIM-TEC maps hour by hour, based on the rotation of the W-index map from the preceding hour by 15 degrees westward (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74320" indent="-207009">
              <a:buFont typeface="Comfortaa Light"/>
              <a:buChar char="●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is demonstrated by comparisons of Global Electron Content (GEC) from observed GIM-TEC with model results during super storm in May 2024 and intense storm in January 2025.</a:t>
            </a:r>
          </a:p>
          <a:p>
            <a:pPr marL="274320" indent="-207009">
              <a:buFont typeface="Comfortaa Light"/>
              <a:buChar char="●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RMSE of GIM-TEC produced with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W-model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relative data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uqrg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outperform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uadg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high geomagnetic activity and is less that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c1pg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all cases.</a:t>
            </a:r>
          </a:p>
          <a:p>
            <a:pPr marL="274320" indent="-207009">
              <a:buFont typeface="Comfortaa Light"/>
              <a:buChar char="●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approach is best suitable to apply hour by hour with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quasi- real time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UPC-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IonSAT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(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uadg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provided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15-minute cadence and a 2-hour UT delay.</a:t>
            </a:r>
          </a:p>
          <a:p>
            <a:pPr marL="67311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0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720000" y="277906"/>
            <a:ext cx="7704000" cy="739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Acknowledgements</a:t>
            </a:r>
            <a:endParaRPr dirty="0"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1"/>
          </p:nvPr>
        </p:nvSpPr>
        <p:spPr>
          <a:xfrm>
            <a:off x="340659" y="797859"/>
            <a:ext cx="8408893" cy="335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 Propulsion Laboratory (JPL) data base: 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https://sideshow.jpl.nasa.gov/pub/iono_daily/IONEX_rapid/</a:t>
            </a:r>
            <a:endParaRPr lang="en-US" sz="1400" b="1" dirty="0">
              <a:solidFill>
                <a:srgbClr val="4848E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 err="1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Politècnica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Catalunya (UPC-</a:t>
            </a:r>
            <a:r>
              <a:rPr lang="en-US" sz="1400" b="1" dirty="0" err="1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ionSAT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GIMs: 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http://cabrera.upc.es/upc_ionex_GPSonly-RINEXv3/</a:t>
            </a:r>
            <a:endParaRPr lang="en-US" sz="1400" b="1" dirty="0">
              <a:solidFill>
                <a:srgbClr val="4848E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Earth Data NASA GIMs: </a:t>
            </a: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https://cddis.nasa.gov/archive/gnss/products/ionex/</a:t>
            </a:r>
            <a:endParaRPr lang="en-US" sz="1400" b="1" dirty="0">
              <a:solidFill>
                <a:srgbClr val="484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W-index maps are routinely produced from 1h JPL GIMs, </a:t>
            </a:r>
            <a:r>
              <a:rPr lang="en-US" sz="1400" b="1" i="1" dirty="0" err="1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jplr</a:t>
            </a: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15-min UPC maps </a:t>
            </a:r>
            <a:r>
              <a:rPr lang="en-US" sz="1400" b="1" i="1" dirty="0" err="1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uqrg</a:t>
            </a: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i="1" dirty="0" err="1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uadg</a:t>
            </a: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GIM-TEC: </a:t>
            </a:r>
            <a:r>
              <a:rPr lang="en-US" alt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https://www.izmiran.ru/ionosphere/weather/grif/Maps/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484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W-index maps are provided online by </a:t>
            </a:r>
            <a:r>
              <a:rPr lang="en-US" sz="1400" b="1" dirty="0">
                <a:solidFill>
                  <a:srgbClr val="4848E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IONOLAB : </a:t>
            </a:r>
            <a:r>
              <a:rPr lang="en-US" sz="14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https://www.ionolab.org/index.php?page=index&amp;language=en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rgbClr val="4848E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b="1" dirty="0">
              <a:solidFill>
                <a:srgbClr val="4848E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41C20-4563-4C24-BE91-BD1195769759}"/>
              </a:ext>
            </a:extLst>
          </p:cNvPr>
          <p:cNvSpPr txBox="1"/>
          <p:nvPr/>
        </p:nvSpPr>
        <p:spPr>
          <a:xfrm>
            <a:off x="2279073" y="4368540"/>
            <a:ext cx="4585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 Workshop, 6-10 October 2025, ICTP, Trieste, Italy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Prompt"/>
              <a:cs typeface="Arial" panose="020B0604020202020204" pitchFamily="34" charset="0"/>
              <a:sym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2861897831"/>
      </p:ext>
    </p:extLst>
  </p:cSld>
  <p:clrMapOvr>
    <a:masterClrMapping/>
  </p:clrMapOvr>
</p:sld>
</file>

<file path=ppt/theme/theme1.xml><?xml version="1.0" encoding="utf-8"?>
<a:theme xmlns:a="http://schemas.openxmlformats.org/drawingml/2006/main" name="Folded Pages Business Basic Template by Slidesgo">
  <a:themeElements>
    <a:clrScheme name="Simple Light">
      <a:dk1>
        <a:srgbClr val="212121"/>
      </a:dk1>
      <a:lt1>
        <a:srgbClr val="FFFFFF"/>
      </a:lt1>
      <a:dk2>
        <a:srgbClr val="F3F3F3"/>
      </a:dk2>
      <a:lt2>
        <a:srgbClr val="99999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995</Words>
  <Application>Microsoft Office PowerPoint</Application>
  <PresentationFormat>Экран (16:9)</PresentationFormat>
  <Paragraphs>61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Times New Roman</vt:lpstr>
      <vt:lpstr>Prompt SemiBold</vt:lpstr>
      <vt:lpstr>Comfortaa Light</vt:lpstr>
      <vt:lpstr>TimesNewRomanPS-BoldMT</vt:lpstr>
      <vt:lpstr>Prompt</vt:lpstr>
      <vt:lpstr>Comfortaa Medium</vt:lpstr>
      <vt:lpstr>Calibri Light</vt:lpstr>
      <vt:lpstr>Calibri</vt:lpstr>
      <vt:lpstr>Folded Pages Business Basic Template by Slidesgo</vt:lpstr>
      <vt:lpstr>Специальное оформление</vt:lpstr>
      <vt:lpstr>      Artificial Update of One-Day GIM-TEC Predictions  Using the W-Index Map from the Preceding Hour</vt:lpstr>
      <vt:lpstr>Introduction</vt:lpstr>
      <vt:lpstr>Data processing</vt:lpstr>
      <vt:lpstr>IRI Workshop, 6-10 October 2025, ICTP, Trieste, Italy  </vt:lpstr>
      <vt:lpstr>Results-2</vt:lpstr>
      <vt:lpstr>Results-3</vt:lpstr>
      <vt:lpstr>Results-3</vt:lpstr>
      <vt:lpstr>Conclusions</vt:lpstr>
      <vt:lpstr>Acknowledgements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Геофизическая обстановка при запусках спутников Starlink</dc:title>
  <dc:creator>User</dc:creator>
  <cp:lastModifiedBy>tam.gulyaeva@gmail.com</cp:lastModifiedBy>
  <cp:revision>217</cp:revision>
  <dcterms:modified xsi:type="dcterms:W3CDTF">2025-09-30T11:50:08Z</dcterms:modified>
</cp:coreProperties>
</file>